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8"/>
  </p:notesMasterIdLst>
  <p:sldIdLst>
    <p:sldId id="256" r:id="rId2"/>
    <p:sldId id="263" r:id="rId3"/>
    <p:sldId id="274" r:id="rId4"/>
    <p:sldId id="264" r:id="rId5"/>
    <p:sldId id="275" r:id="rId6"/>
    <p:sldId id="276" r:id="rId7"/>
    <p:sldId id="277" r:id="rId8"/>
    <p:sldId id="278" r:id="rId9"/>
    <p:sldId id="279" r:id="rId10"/>
    <p:sldId id="280" r:id="rId11"/>
    <p:sldId id="281" r:id="rId12"/>
    <p:sldId id="282" r:id="rId13"/>
    <p:sldId id="283" r:id="rId14"/>
    <p:sldId id="284" r:id="rId15"/>
    <p:sldId id="265"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52" autoAdjust="0"/>
  </p:normalViewPr>
  <p:slideViewPr>
    <p:cSldViewPr snapToGrid="0" showGuides="1">
      <p:cViewPr varScale="1">
        <p:scale>
          <a:sx n="67" d="100"/>
          <a:sy n="67" d="100"/>
        </p:scale>
        <p:origin x="643" y="53"/>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12/4/2018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12/4/2018</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12/4/2018</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8023860" y="4645294"/>
            <a:ext cx="3876040" cy="1850386"/>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NAME: SAHEER</a:t>
            </a:r>
          </a:p>
          <a:p>
            <a:pPr algn="ctr"/>
            <a:r>
              <a:rPr lang="en-US" sz="2400" dirty="0"/>
              <a:t>ROLL: D18019</a:t>
            </a:r>
          </a:p>
          <a:p>
            <a:pPr algn="ctr"/>
            <a:r>
              <a:rPr lang="en-US" sz="2400" i="1" dirty="0"/>
              <a:t>PRAXIS BUSINESS SCHOOL</a:t>
            </a:r>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249928"/>
            <a:ext cx="5786662" cy="1846659"/>
          </a:xfrm>
          <a:prstGeom prst="rect">
            <a:avLst/>
          </a:prstGeom>
          <a:noFill/>
        </p:spPr>
        <p:txBody>
          <a:bodyPr wrap="square" lIns="0" tIns="0" rIns="0" bIns="0" rtlCol="0" anchor="ctr">
            <a:spAutoFit/>
          </a:bodyPr>
          <a:lstStyle/>
          <a:p>
            <a:r>
              <a:rPr lang="en-US" sz="6000" b="1" dirty="0">
                <a:solidFill>
                  <a:schemeClr val="bg1"/>
                </a:solidFill>
                <a:latin typeface="+mj-lt"/>
              </a:rPr>
              <a:t>POLYNOMIAL</a:t>
            </a:r>
          </a:p>
          <a:p>
            <a:r>
              <a:rPr lang="en-US" sz="6000" b="1" dirty="0">
                <a:solidFill>
                  <a:schemeClr val="bg1"/>
                </a:solidFill>
                <a:latin typeface="+mj-lt"/>
              </a:rPr>
              <a:t>REGRESSION</a:t>
            </a:r>
            <a:endParaRPr lang="en-US" sz="6600" dirty="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830997"/>
          </a:xfrm>
          <a:prstGeom prst="rect">
            <a:avLst/>
          </a:prstGeom>
          <a:noFill/>
        </p:spPr>
        <p:txBody>
          <a:bodyPr wrap="square" lIns="0" tIns="0" rIns="0" bIns="0" rtlCol="0">
            <a:spAutoFit/>
          </a:bodyPr>
          <a:lstStyle/>
          <a:p>
            <a:r>
              <a:rPr lang="en-US" dirty="0"/>
              <a:t>Regression analysis in which the relationship between the independent variable x and the dependent variable y is modelled as an nth degree polynomial in x</a:t>
            </a:r>
            <a:endParaRPr lang="en-US" sz="1600" dirty="0">
              <a:solidFill>
                <a:schemeClr val="bg1"/>
              </a:solidFill>
            </a:endParaRP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
        <p:nvSpPr>
          <p:cNvPr id="10" name="TextBox 9">
            <a:extLst>
              <a:ext uri="{FF2B5EF4-FFF2-40B4-BE49-F238E27FC236}">
                <a16:creationId xmlns:a16="http://schemas.microsoft.com/office/drawing/2014/main" id="{0DF230D1-05C2-4E92-AEE5-AA2766948461}"/>
              </a:ext>
            </a:extLst>
          </p:cNvPr>
          <p:cNvSpPr txBox="1"/>
          <p:nvPr/>
        </p:nvSpPr>
        <p:spPr>
          <a:xfrm>
            <a:off x="1358629" y="-17138"/>
            <a:ext cx="8802641" cy="430887"/>
          </a:xfrm>
          <a:prstGeom prst="rect">
            <a:avLst/>
          </a:prstGeom>
          <a:noFill/>
        </p:spPr>
        <p:txBody>
          <a:bodyPr wrap="square" lIns="0" tIns="0" rIns="0" bIns="0" rtlCol="0" anchor="ctr">
            <a:spAutoFit/>
          </a:bodyPr>
          <a:lstStyle/>
          <a:p>
            <a:r>
              <a:rPr lang="en-US" sz="2800" b="1" dirty="0">
                <a:latin typeface="+mj-lt"/>
              </a:rPr>
              <a:t>https://github.com/Saheer7/polynomial-regression</a:t>
            </a:r>
            <a:endParaRPr lang="en-US" sz="2800" dirty="0">
              <a:latin typeface="+mj-lt"/>
            </a:endParaRP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800</a:t>
            </a:r>
            <a:r>
              <a:rPr lang="en-US" sz="2000" dirty="0"/>
              <a:t>  		Seed: </a:t>
            </a:r>
            <a:r>
              <a:rPr lang="en-US" sz="2000" u="sng" dirty="0"/>
              <a:t>0</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n1: RMSE	</a:t>
            </a:r>
          </a:p>
          <a:p>
            <a:pPr algn="ctr"/>
            <a:endParaRPr lang="en-US" sz="2000" dirty="0"/>
          </a:p>
          <a:p>
            <a:pPr algn="ctr"/>
            <a:r>
              <a:rPr lang="en-US" sz="2000" dirty="0"/>
              <a:t>		</a:t>
            </a:r>
          </a:p>
        </p:txBody>
      </p:sp>
      <p:pic>
        <p:nvPicPr>
          <p:cNvPr id="4" name="Picture 3">
            <a:extLst>
              <a:ext uri="{FF2B5EF4-FFF2-40B4-BE49-F238E27FC236}">
                <a16:creationId xmlns:a16="http://schemas.microsoft.com/office/drawing/2014/main" id="{D13F2122-2D10-43CA-9D27-F8C57B177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990" y="1193920"/>
            <a:ext cx="8114179" cy="4553098"/>
          </a:xfrm>
          <a:prstGeom prst="rect">
            <a:avLst/>
          </a:prstGeom>
        </p:spPr>
      </p:pic>
      <p:sp>
        <p:nvSpPr>
          <p:cNvPr id="8" name="Rectangle 1">
            <a:extLst>
              <a:ext uri="{FF2B5EF4-FFF2-40B4-BE49-F238E27FC236}">
                <a16:creationId xmlns:a16="http://schemas.microsoft.com/office/drawing/2014/main" id="{A26DBF90-E809-4F2C-A6C7-7C9ED34559B3}"/>
              </a:ext>
            </a:extLst>
          </p:cNvPr>
          <p:cNvSpPr>
            <a:spLocks noChangeArrowheads="1"/>
          </p:cNvSpPr>
          <p:nvPr/>
        </p:nvSpPr>
        <p:spPr bwMode="auto">
          <a:xfrm>
            <a:off x="2389990" y="6184461"/>
            <a:ext cx="8156079"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2.636352 2.626604 2.630827 2.630803 2.631790 3.295319</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515B7F60-266A-4297-A5EC-2D9DEB3F170E}"/>
              </a:ext>
            </a:extLst>
          </p:cNvPr>
          <p:cNvSpPr txBox="1"/>
          <p:nvPr/>
        </p:nvSpPr>
        <p:spPr>
          <a:xfrm>
            <a:off x="7391400" y="6666982"/>
            <a:ext cx="4800600" cy="184666"/>
          </a:xfrm>
          <a:prstGeom prst="rect">
            <a:avLst/>
          </a:prstGeom>
          <a:noFill/>
        </p:spPr>
        <p:txBody>
          <a:bodyPr wrap="square" lIns="0" tIns="0" rIns="0" bIns="0" rtlCol="0">
            <a:spAutoFit/>
          </a:bodyPr>
          <a:lstStyle/>
          <a:p>
            <a:pPr algn="r"/>
            <a:r>
              <a:rPr lang="en-US" sz="1200" dirty="0"/>
              <a:t>https://github.com/Saheer7/polynomial-regression/blob/master/poly4.R</a:t>
            </a:r>
            <a:endParaRPr lang="en-US" sz="1200" b="1" dirty="0"/>
          </a:p>
        </p:txBody>
      </p:sp>
      <p:sp>
        <p:nvSpPr>
          <p:cNvPr id="11" name="Rectangle 10">
            <a:extLst>
              <a:ext uri="{FF2B5EF4-FFF2-40B4-BE49-F238E27FC236}">
                <a16:creationId xmlns:a16="http://schemas.microsoft.com/office/drawing/2014/main" id="{66059D3C-0917-440C-B02B-9C1741309309}"/>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82E3F1A-C4D5-4705-AF74-C9EDCD4D85A8}"/>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294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800</a:t>
            </a:r>
            <a:r>
              <a:rPr lang="en-US" sz="2000" dirty="0"/>
              <a:t>  		Seed: </a:t>
            </a:r>
            <a:r>
              <a:rPr lang="en-US" sz="2000" u="sng" dirty="0"/>
              <a:t>78</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n2: RMSE	</a:t>
            </a:r>
          </a:p>
          <a:p>
            <a:pPr algn="ctr"/>
            <a:endParaRPr lang="en-US" sz="2000" dirty="0"/>
          </a:p>
          <a:p>
            <a:pPr algn="ctr"/>
            <a:r>
              <a:rPr lang="en-US" sz="2000" dirty="0"/>
              <a:t>		</a:t>
            </a:r>
          </a:p>
        </p:txBody>
      </p:sp>
      <p:pic>
        <p:nvPicPr>
          <p:cNvPr id="4" name="Picture 3">
            <a:extLst>
              <a:ext uri="{FF2B5EF4-FFF2-40B4-BE49-F238E27FC236}">
                <a16:creationId xmlns:a16="http://schemas.microsoft.com/office/drawing/2014/main" id="{CF375DD3-975D-4E9A-800C-B561D7A86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038" y="1205547"/>
            <a:ext cx="8925520" cy="4526376"/>
          </a:xfrm>
          <a:prstGeom prst="rect">
            <a:avLst/>
          </a:prstGeom>
        </p:spPr>
      </p:pic>
      <p:sp>
        <p:nvSpPr>
          <p:cNvPr id="8" name="Rectangle 1">
            <a:extLst>
              <a:ext uri="{FF2B5EF4-FFF2-40B4-BE49-F238E27FC236}">
                <a16:creationId xmlns:a16="http://schemas.microsoft.com/office/drawing/2014/main" id="{CDE8FFD4-06CF-461D-A740-9B86AA96CE3E}"/>
              </a:ext>
            </a:extLst>
          </p:cNvPr>
          <p:cNvSpPr>
            <a:spLocks noChangeArrowheads="1"/>
          </p:cNvSpPr>
          <p:nvPr/>
        </p:nvSpPr>
        <p:spPr bwMode="auto">
          <a:xfrm>
            <a:off x="2239037" y="6170055"/>
            <a:ext cx="8925520"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2.390570 2.400257 3.869397 17.774907 141.446890 141.446890</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D0AC10A3-54BA-452E-9EC7-7F67D9A31B12}"/>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AD6B953-B5DD-4935-B3D1-714CC2E1D08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775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800</a:t>
            </a:r>
            <a:r>
              <a:rPr lang="en-US" sz="2000" dirty="0"/>
              <a:t>  		Seed: </a:t>
            </a:r>
            <a:r>
              <a:rPr lang="en-US" sz="2000" u="sng" dirty="0"/>
              <a:t>378</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n3: RMSE	</a:t>
            </a:r>
          </a:p>
          <a:p>
            <a:pPr algn="ctr"/>
            <a:endParaRPr lang="en-US" sz="2000" dirty="0"/>
          </a:p>
          <a:p>
            <a:pPr algn="ctr"/>
            <a:r>
              <a:rPr lang="en-US" sz="2000" dirty="0"/>
              <a:t>		</a:t>
            </a:r>
          </a:p>
        </p:txBody>
      </p:sp>
      <p:pic>
        <p:nvPicPr>
          <p:cNvPr id="4" name="Picture 3">
            <a:extLst>
              <a:ext uri="{FF2B5EF4-FFF2-40B4-BE49-F238E27FC236}">
                <a16:creationId xmlns:a16="http://schemas.microsoft.com/office/drawing/2014/main" id="{98AED8D5-D76F-4186-8CD3-A8100A7F1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674" y="1193920"/>
            <a:ext cx="8151495" cy="4538003"/>
          </a:xfrm>
          <a:prstGeom prst="rect">
            <a:avLst/>
          </a:prstGeom>
        </p:spPr>
      </p:pic>
      <p:sp>
        <p:nvSpPr>
          <p:cNvPr id="8" name="Rectangle 1">
            <a:extLst>
              <a:ext uri="{FF2B5EF4-FFF2-40B4-BE49-F238E27FC236}">
                <a16:creationId xmlns:a16="http://schemas.microsoft.com/office/drawing/2014/main" id="{E8AD927A-3CD4-4D8D-86AF-96F04297F4CC}"/>
              </a:ext>
            </a:extLst>
          </p:cNvPr>
          <p:cNvSpPr>
            <a:spLocks noChangeArrowheads="1"/>
          </p:cNvSpPr>
          <p:nvPr/>
        </p:nvSpPr>
        <p:spPr bwMode="auto">
          <a:xfrm>
            <a:off x="2239037" y="6184461"/>
            <a:ext cx="8156079"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2.404973 2.406416 2.626468 2.728241 3.302475 9.002460</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B04839F2-C890-40A2-9B67-3781DB5C2A67}"/>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B1482C-B032-4D34-9F4A-74695C9085FE}"/>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222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800</a:t>
            </a:r>
            <a:r>
              <a:rPr lang="en-US" sz="2000" dirty="0"/>
              <a:t> 		Seed: </a:t>
            </a:r>
            <a:r>
              <a:rPr lang="en-US" sz="2000" u="sng" dirty="0"/>
              <a:t>1687</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n4: RMSE	</a:t>
            </a:r>
          </a:p>
          <a:p>
            <a:pPr algn="ctr"/>
            <a:endParaRPr lang="en-US" sz="2000" dirty="0"/>
          </a:p>
          <a:p>
            <a:pPr algn="ctr"/>
            <a:r>
              <a:rPr lang="en-US" sz="2000" dirty="0"/>
              <a:t>		</a:t>
            </a:r>
          </a:p>
        </p:txBody>
      </p:sp>
      <p:sp>
        <p:nvSpPr>
          <p:cNvPr id="3" name="Rectangle 1">
            <a:extLst>
              <a:ext uri="{FF2B5EF4-FFF2-40B4-BE49-F238E27FC236}">
                <a16:creationId xmlns:a16="http://schemas.microsoft.com/office/drawing/2014/main" id="{B251BE4C-FD13-4EB9-84BD-551F490486DF}"/>
              </a:ext>
            </a:extLst>
          </p:cNvPr>
          <p:cNvSpPr>
            <a:spLocks noChangeArrowheads="1"/>
          </p:cNvSpPr>
          <p:nvPr/>
        </p:nvSpPr>
        <p:spPr bwMode="auto">
          <a:xfrm>
            <a:off x="2003137" y="6201190"/>
            <a:ext cx="8463855"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2.451641 2.443948 4.068382 9.210899 21.377103 93.765662</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80564835-6E48-479E-B327-7BEACD0B8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138" y="1193920"/>
            <a:ext cx="8463854" cy="4538003"/>
          </a:xfrm>
          <a:prstGeom prst="rect">
            <a:avLst/>
          </a:prstGeom>
        </p:spPr>
      </p:pic>
      <p:sp>
        <p:nvSpPr>
          <p:cNvPr id="10" name="Rectangle 9">
            <a:extLst>
              <a:ext uri="{FF2B5EF4-FFF2-40B4-BE49-F238E27FC236}">
                <a16:creationId xmlns:a16="http://schemas.microsoft.com/office/drawing/2014/main" id="{1A70A9C2-BB52-4CF2-84DD-BBF1C95B22E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582BB7A-7679-46F7-A6B8-921748EAFA0B}"/>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081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0"/>
            <a:ext cx="9040266" cy="553998"/>
          </a:xfrm>
          <a:prstGeom prst="rect">
            <a:avLst/>
          </a:prstGeom>
          <a:noFill/>
        </p:spPr>
        <p:txBody>
          <a:bodyPr wrap="square" lIns="0" tIns="0" rIns="0" bIns="0" rtlCol="0" anchor="ctr">
            <a:spAutoFit/>
          </a:bodyPr>
          <a:lstStyle/>
          <a:p>
            <a:pPr algn="ctr"/>
            <a:r>
              <a:rPr lang="en-US" sz="3600" b="1" dirty="0">
                <a:latin typeface="+mj-lt"/>
              </a:rPr>
              <a:t>Train RMSE VS TEST RMSE</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5" y="550734"/>
            <a:ext cx="9264192" cy="307777"/>
          </a:xfrm>
          <a:prstGeom prst="rect">
            <a:avLst/>
          </a:prstGeom>
          <a:noFill/>
        </p:spPr>
        <p:txBody>
          <a:bodyPr wrap="square" lIns="0" tIns="0" rIns="0" bIns="0" rtlCol="0">
            <a:spAutoFit/>
          </a:bodyPr>
          <a:lstStyle/>
          <a:p>
            <a:pPr algn="ctr"/>
            <a:r>
              <a:rPr lang="en-US" sz="2000" dirty="0"/>
              <a:t>Degree: 1,2,3,4,5,6,7,8,9,10  	Sample Size: </a:t>
            </a:r>
            <a:r>
              <a:rPr lang="en-US" sz="2000" u="sng" dirty="0"/>
              <a:t>600</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434286" y="5349298"/>
            <a:ext cx="9755683" cy="307777"/>
          </a:xfrm>
          <a:prstGeom prst="rect">
            <a:avLst/>
          </a:prstGeom>
          <a:noFill/>
        </p:spPr>
        <p:txBody>
          <a:bodyPr wrap="square" lIns="0" tIns="0" rIns="0" bIns="0" rtlCol="0">
            <a:spAutoFit/>
          </a:bodyPr>
          <a:lstStyle/>
          <a:p>
            <a:r>
              <a:rPr lang="en-US" sz="2000" dirty="0"/>
              <a:t> 	    1	     2  	 3              4              5            6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77256" y="5716511"/>
            <a:ext cx="1325881" cy="310162"/>
          </a:xfrm>
          <a:prstGeom prst="rect">
            <a:avLst/>
          </a:prstGeom>
          <a:noFill/>
        </p:spPr>
        <p:txBody>
          <a:bodyPr wrap="square" lIns="0" tIns="0" rIns="0" bIns="0" rtlCol="0">
            <a:spAutoFit/>
          </a:bodyPr>
          <a:lstStyle/>
          <a:p>
            <a:pPr algn="ctr"/>
            <a:r>
              <a:rPr lang="en-US" sz="2000" b="1" dirty="0"/>
              <a:t>RMSE TRAIN</a:t>
            </a:r>
          </a:p>
        </p:txBody>
      </p:sp>
      <p:sp>
        <p:nvSpPr>
          <p:cNvPr id="14" name="TextBox 13">
            <a:extLst>
              <a:ext uri="{FF2B5EF4-FFF2-40B4-BE49-F238E27FC236}">
                <a16:creationId xmlns:a16="http://schemas.microsoft.com/office/drawing/2014/main" id="{453884AA-0AD0-401E-8A0E-5E7E2D83BDC2}"/>
              </a:ext>
            </a:extLst>
          </p:cNvPr>
          <p:cNvSpPr txBox="1"/>
          <p:nvPr/>
        </p:nvSpPr>
        <p:spPr>
          <a:xfrm>
            <a:off x="606426" y="5366902"/>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n1: RMSE	</a:t>
            </a:r>
          </a:p>
          <a:p>
            <a:pPr algn="ctr"/>
            <a:endParaRPr lang="en-US" sz="2000" dirty="0"/>
          </a:p>
          <a:p>
            <a:pPr algn="ctr"/>
            <a:r>
              <a:rPr lang="en-US" sz="2000" dirty="0"/>
              <a:t>		</a:t>
            </a:r>
          </a:p>
        </p:txBody>
      </p:sp>
      <p:pic>
        <p:nvPicPr>
          <p:cNvPr id="6" name="Picture 5">
            <a:extLst>
              <a:ext uri="{FF2B5EF4-FFF2-40B4-BE49-F238E27FC236}">
                <a16:creationId xmlns:a16="http://schemas.microsoft.com/office/drawing/2014/main" id="{8974C670-2FFD-4034-A612-DECBB0491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49" y="848887"/>
            <a:ext cx="9418320" cy="4538003"/>
          </a:xfrm>
          <a:prstGeom prst="rect">
            <a:avLst/>
          </a:prstGeom>
        </p:spPr>
      </p:pic>
      <p:sp>
        <p:nvSpPr>
          <p:cNvPr id="7" name="Rectangle 1">
            <a:extLst>
              <a:ext uri="{FF2B5EF4-FFF2-40B4-BE49-F238E27FC236}">
                <a16:creationId xmlns:a16="http://schemas.microsoft.com/office/drawing/2014/main" id="{03725509-B0BF-46F3-ACE5-6AB9961A396E}"/>
              </a:ext>
            </a:extLst>
          </p:cNvPr>
          <p:cNvSpPr>
            <a:spLocks noChangeArrowheads="1"/>
          </p:cNvSpPr>
          <p:nvPr/>
        </p:nvSpPr>
        <p:spPr bwMode="auto">
          <a:xfrm>
            <a:off x="2311090" y="5730777"/>
            <a:ext cx="8878879" cy="215444"/>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E1DC"/>
                </a:solidFill>
                <a:effectLst/>
                <a:latin typeface="Lucida Console" panose="020B0609040504020204" pitchFamily="49" charset="0"/>
              </a:rPr>
              <a:t>2.59518 2.59141 2.58979 2.58516 2.56810 2.55926 2.55623 2.55622 2.55493 4124.981541</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937BA8BC-4457-4709-B18B-7BB98A456262}"/>
              </a:ext>
            </a:extLst>
          </p:cNvPr>
          <p:cNvSpPr txBox="1"/>
          <p:nvPr/>
        </p:nvSpPr>
        <p:spPr>
          <a:xfrm>
            <a:off x="689001" y="6074122"/>
            <a:ext cx="1325881" cy="310162"/>
          </a:xfrm>
          <a:prstGeom prst="rect">
            <a:avLst/>
          </a:prstGeom>
          <a:noFill/>
        </p:spPr>
        <p:txBody>
          <a:bodyPr wrap="square" lIns="0" tIns="0" rIns="0" bIns="0" rtlCol="0">
            <a:spAutoFit/>
          </a:bodyPr>
          <a:lstStyle/>
          <a:p>
            <a:pPr algn="ctr"/>
            <a:r>
              <a:rPr lang="en-US" sz="2000" b="1" dirty="0"/>
              <a:t>RMSE TEST</a:t>
            </a:r>
          </a:p>
        </p:txBody>
      </p:sp>
      <p:sp>
        <p:nvSpPr>
          <p:cNvPr id="10" name="Rectangle 2">
            <a:extLst>
              <a:ext uri="{FF2B5EF4-FFF2-40B4-BE49-F238E27FC236}">
                <a16:creationId xmlns:a16="http://schemas.microsoft.com/office/drawing/2014/main" id="{30B54B55-AB61-491A-8748-B6748592F50D}"/>
              </a:ext>
            </a:extLst>
          </p:cNvPr>
          <p:cNvSpPr>
            <a:spLocks noChangeArrowheads="1"/>
          </p:cNvSpPr>
          <p:nvPr/>
        </p:nvSpPr>
        <p:spPr bwMode="auto">
          <a:xfrm>
            <a:off x="2311090" y="6103560"/>
            <a:ext cx="8524550" cy="215444"/>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E1DC"/>
                </a:solidFill>
                <a:effectLst/>
                <a:latin typeface="Lucida Console" panose="020B0609040504020204" pitchFamily="49" charset="0"/>
              </a:rPr>
              <a:t>2.64641 2.63804 2.64066 2.64076 2.65450 2.67599 2.68750 2.68731 2.69026 2.69026</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1F8793C9-EAC3-47A8-8FAE-C5BCF5071563}"/>
              </a:ext>
            </a:extLst>
          </p:cNvPr>
          <p:cNvSpPr txBox="1"/>
          <p:nvPr/>
        </p:nvSpPr>
        <p:spPr>
          <a:xfrm>
            <a:off x="7391400" y="6666982"/>
            <a:ext cx="4800600" cy="184666"/>
          </a:xfrm>
          <a:prstGeom prst="rect">
            <a:avLst/>
          </a:prstGeom>
          <a:noFill/>
        </p:spPr>
        <p:txBody>
          <a:bodyPr wrap="square" lIns="0" tIns="0" rIns="0" bIns="0" rtlCol="0">
            <a:spAutoFit/>
          </a:bodyPr>
          <a:lstStyle/>
          <a:p>
            <a:pPr algn="r"/>
            <a:r>
              <a:rPr lang="en-US" sz="1200" dirty="0"/>
              <a:t>https://github.com/Saheer7/polynomial-regression/blob/master/poly5.R</a:t>
            </a:r>
            <a:endParaRPr lang="en-US" sz="1200" b="1" dirty="0"/>
          </a:p>
        </p:txBody>
      </p:sp>
      <p:sp>
        <p:nvSpPr>
          <p:cNvPr id="18" name="Rectangle 17">
            <a:extLst>
              <a:ext uri="{FF2B5EF4-FFF2-40B4-BE49-F238E27FC236}">
                <a16:creationId xmlns:a16="http://schemas.microsoft.com/office/drawing/2014/main" id="{F3E203B5-873E-4B7E-9298-2FF3B4CE4091}"/>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79E7870-7D7D-43F9-81F4-A67243A98589}"/>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7791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61323"/>
            <a:ext cx="9264193" cy="553998"/>
          </a:xfrm>
          <a:prstGeom prst="rect">
            <a:avLst/>
          </a:prstGeom>
          <a:noFill/>
        </p:spPr>
        <p:txBody>
          <a:bodyPr wrap="square" lIns="0" tIns="0" rIns="0" bIns="0" rtlCol="0" anchor="ctr">
            <a:spAutoFit/>
          </a:bodyPr>
          <a:lstStyle/>
          <a:p>
            <a:pPr algn="ctr"/>
            <a:r>
              <a:rPr lang="en-US" sz="3600" b="1" u="sng" dirty="0">
                <a:latin typeface="+mj-lt"/>
              </a:rPr>
              <a:t>OBSERVATIONS</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01278" y="1713520"/>
            <a:ext cx="4365250" cy="4362633"/>
            <a:chOff x="3891338" y="1580968"/>
            <a:chExt cx="436525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891338" y="1580968"/>
              <a:ext cx="4365250" cy="4362633"/>
              <a:chOff x="3891338" y="1580968"/>
              <a:chExt cx="436525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891338" y="1603366"/>
                <a:ext cx="2008188" cy="1870024"/>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FFDC3D59-6312-4B09-A47E-217DF86E4CEC}"/>
              </a:ext>
            </a:extLst>
          </p:cNvPr>
          <p:cNvSpPr txBox="1"/>
          <p:nvPr/>
        </p:nvSpPr>
        <p:spPr>
          <a:xfrm>
            <a:off x="146050" y="4402290"/>
            <a:ext cx="3233228" cy="1723549"/>
          </a:xfrm>
          <a:prstGeom prst="rect">
            <a:avLst/>
          </a:prstGeom>
          <a:noFill/>
        </p:spPr>
        <p:txBody>
          <a:bodyPr wrap="square" lIns="0" tIns="0" rIns="0" bIns="0" rtlCol="0">
            <a:spAutoFit/>
          </a:bodyPr>
          <a:lstStyle/>
          <a:p>
            <a:pPr algn="ctr"/>
            <a:r>
              <a:rPr lang="en-US" sz="1600" b="1" dirty="0"/>
              <a:t>RMSE VS MODEL COMPLEXITY (Random):</a:t>
            </a:r>
          </a:p>
          <a:p>
            <a:pPr marL="285750" indent="-285750" algn="just">
              <a:buFont typeface="Wingdings" panose="05000000000000000000" pitchFamily="2" charset="2"/>
              <a:buChar char="§"/>
            </a:pPr>
            <a:r>
              <a:rPr lang="en-US" sz="1600" dirty="0"/>
              <a:t>There is a pattern between test errors for different ‘random’ samples and different ‘sizes’ of samples</a:t>
            </a:r>
          </a:p>
          <a:p>
            <a:pPr marL="285750" indent="-285750" algn="ctr">
              <a:buFont typeface="Wingdings" panose="05000000000000000000" pitchFamily="2" charset="2"/>
              <a:buChar char="§"/>
            </a:pPr>
            <a:endParaRPr lang="en-US" sz="1600" b="1" dirty="0"/>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0" y="2122888"/>
            <a:ext cx="3457429" cy="800219"/>
          </a:xfrm>
          <a:prstGeom prst="rect">
            <a:avLst/>
          </a:prstGeom>
          <a:noFill/>
        </p:spPr>
        <p:txBody>
          <a:bodyPr wrap="square" lIns="0" tIns="0" rIns="0" bIns="0" rtlCol="0">
            <a:spAutoFit/>
          </a:bodyPr>
          <a:lstStyle/>
          <a:p>
            <a:pPr algn="ctr"/>
            <a:r>
              <a:rPr lang="en-US" sz="1600" b="1" dirty="0"/>
              <a:t>Comparing Regression lines(Degree 1-9):</a:t>
            </a:r>
          </a:p>
          <a:p>
            <a:pPr marL="285750" indent="-285750" algn="just">
              <a:buFont typeface="Wingdings" panose="05000000000000000000" pitchFamily="2" charset="2"/>
              <a:buChar char="§"/>
            </a:pPr>
            <a:r>
              <a:rPr lang="en-US" dirty="0"/>
              <a:t>As order increases, we can see the model overfits</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ctr"/>
            <a:r>
              <a:rPr lang="en-US" sz="1600" b="1" dirty="0"/>
              <a:t>Train RMSE VS TEST RMSE:</a:t>
            </a:r>
          </a:p>
          <a:p>
            <a:pPr marL="285750" indent="-285750" algn="just">
              <a:buFont typeface="Wingdings" panose="05000000000000000000" pitchFamily="2" charset="2"/>
              <a:buChar char="§"/>
            </a:pPr>
            <a:r>
              <a:rPr lang="en-US" sz="1600" dirty="0"/>
              <a:t>Test RMSE is always greater than train RMSE</a:t>
            </a:r>
          </a:p>
          <a:p>
            <a:pPr marL="285750" indent="-285750" algn="ctr">
              <a:buFont typeface="Wingdings" panose="05000000000000000000" pitchFamily="2" charset="2"/>
              <a:buChar char="§"/>
            </a:pPr>
            <a:endParaRPr lang="en-US" sz="1600" b="1" dirty="0"/>
          </a:p>
        </p:txBody>
      </p:sp>
      <p:sp>
        <p:nvSpPr>
          <p:cNvPr id="52" name="TextBox 51">
            <a:extLst>
              <a:ext uri="{FF2B5EF4-FFF2-40B4-BE49-F238E27FC236}">
                <a16:creationId xmlns:a16="http://schemas.microsoft.com/office/drawing/2014/main" id="{B3D0BBD8-19DF-47BE-883C-B6CFB3ACB1E8}"/>
              </a:ext>
            </a:extLst>
          </p:cNvPr>
          <p:cNvSpPr txBox="1"/>
          <p:nvPr/>
        </p:nvSpPr>
        <p:spPr>
          <a:xfrm>
            <a:off x="0" y="2103111"/>
            <a:ext cx="3525328" cy="738664"/>
          </a:xfrm>
          <a:prstGeom prst="rect">
            <a:avLst/>
          </a:prstGeom>
          <a:noFill/>
        </p:spPr>
        <p:txBody>
          <a:bodyPr wrap="square" lIns="0" tIns="0" rIns="0" bIns="0" rtlCol="0">
            <a:spAutoFit/>
          </a:bodyPr>
          <a:lstStyle/>
          <a:p>
            <a:r>
              <a:rPr lang="en-US" sz="1600" b="1" dirty="0"/>
              <a:t>Different Sample size VS RSS (of Degree 7):</a:t>
            </a:r>
          </a:p>
          <a:p>
            <a:pPr marL="285750" indent="-285750">
              <a:buFont typeface="Wingdings" panose="05000000000000000000" pitchFamily="2" charset="2"/>
              <a:buChar char="§"/>
            </a:pPr>
            <a:r>
              <a:rPr lang="en-US" sz="1600" dirty="0"/>
              <a:t> As sample size increases, Test error decreases</a:t>
            </a:r>
            <a:endParaRPr lang="en-US" dirty="0"/>
          </a:p>
        </p:txBody>
      </p:sp>
    </p:spTree>
    <p:extLst>
      <p:ext uri="{BB962C8B-B14F-4D97-AF65-F5344CB8AC3E}">
        <p14:creationId xmlns:p14="http://schemas.microsoft.com/office/powerpoint/2010/main" val="3126221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4734560" y="37655"/>
            <a:ext cx="272288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PRAXIS BUSINESS SCHOOL</a:t>
            </a:r>
          </a:p>
          <a:p>
            <a:pPr algn="ctr"/>
            <a:endParaRPr lang="en-US" b="1"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4734560" y="5825940"/>
            <a:ext cx="272288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PRAXIS BUSINESS SCHOOL</a:t>
            </a:r>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80194" y="133655"/>
            <a:ext cx="8765946" cy="615553"/>
          </a:xfrm>
          <a:prstGeom prst="rect">
            <a:avLst/>
          </a:prstGeom>
          <a:noFill/>
        </p:spPr>
        <p:txBody>
          <a:bodyPr wrap="square" lIns="0" tIns="0" rIns="0" bIns="0" rtlCol="0" anchor="ctr">
            <a:spAutoFit/>
          </a:bodyPr>
          <a:lstStyle/>
          <a:p>
            <a:pPr algn="ctr"/>
            <a:r>
              <a:rPr lang="en-US" sz="4000" b="1" dirty="0"/>
              <a:t>Title of Database: Abalone data</a:t>
            </a:r>
            <a:endParaRPr lang="en-US" sz="4000" b="1"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907635" y="1034842"/>
            <a:ext cx="10376729" cy="1538883"/>
          </a:xfrm>
          <a:prstGeom prst="rect">
            <a:avLst/>
          </a:prstGeom>
          <a:noFill/>
        </p:spPr>
        <p:txBody>
          <a:bodyPr wrap="square" lIns="0" tIns="0" rIns="0" bIns="0" rtlCol="0">
            <a:spAutoFit/>
          </a:bodyPr>
          <a:lstStyle/>
          <a:p>
            <a:r>
              <a:rPr lang="en-US" sz="2000" dirty="0"/>
              <a:t>Predicting the age of abalone from physical measurements. The age of abalone is determined by cutting the shell through the cone, staining it, and counting the number of rings through a microscope -- a boring and time-consuming task. Other measurements, which are easier to obtain, are used to predict the age. Further information, such as weather patterns and location (hence food availability) may be required to solve the problem.</a:t>
            </a:r>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584200" y="3024367"/>
            <a:ext cx="11222990" cy="2127657"/>
            <a:chOff x="665785" y="2590783"/>
            <a:chExt cx="10803709" cy="1170107"/>
          </a:xfrm>
        </p:grpSpPr>
        <p:sp>
          <p:nvSpPr>
            <p:cNvPr id="31" name="TextBox 30">
              <a:extLst>
                <a:ext uri="{FF2B5EF4-FFF2-40B4-BE49-F238E27FC236}">
                  <a16:creationId xmlns:a16="http://schemas.microsoft.com/office/drawing/2014/main" id="{1A8B7CBA-912D-4B48-A3A6-8510F1ACEF46}"/>
                </a:ext>
              </a:extLst>
            </p:cNvPr>
            <p:cNvSpPr txBox="1"/>
            <p:nvPr/>
          </p:nvSpPr>
          <p:spPr>
            <a:xfrm>
              <a:off x="8236266" y="2590783"/>
              <a:ext cx="3233228" cy="169262"/>
            </a:xfrm>
            <a:prstGeom prst="rect">
              <a:avLst/>
            </a:prstGeom>
            <a:noFill/>
          </p:spPr>
          <p:txBody>
            <a:bodyPr wrap="square" lIns="0" tIns="0" rIns="0" bIns="0" rtlCol="0">
              <a:spAutoFit/>
            </a:bodyPr>
            <a:lstStyle/>
            <a:p>
              <a:r>
                <a:rPr lang="en-US" sz="2000" dirty="0"/>
                <a:t>Number of Attributes: 8</a:t>
              </a:r>
              <a:endParaRPr lang="en-US" sz="2000" b="1" dirty="0"/>
            </a:p>
          </p:txBody>
        </p:sp>
        <p:sp>
          <p:nvSpPr>
            <p:cNvPr id="39" name="TextBox 38">
              <a:extLst>
                <a:ext uri="{FF2B5EF4-FFF2-40B4-BE49-F238E27FC236}">
                  <a16:creationId xmlns:a16="http://schemas.microsoft.com/office/drawing/2014/main" id="{AEE0DDEB-94B0-4768-9871-27F6BE297153}"/>
                </a:ext>
              </a:extLst>
            </p:cNvPr>
            <p:cNvSpPr txBox="1"/>
            <p:nvPr/>
          </p:nvSpPr>
          <p:spPr>
            <a:xfrm>
              <a:off x="665785" y="2590783"/>
              <a:ext cx="3233228" cy="169262"/>
            </a:xfrm>
            <a:prstGeom prst="rect">
              <a:avLst/>
            </a:prstGeom>
            <a:noFill/>
          </p:spPr>
          <p:txBody>
            <a:bodyPr wrap="square" lIns="0" tIns="0" rIns="0" bIns="0" rtlCol="0">
              <a:spAutoFit/>
            </a:bodyPr>
            <a:lstStyle/>
            <a:p>
              <a:pPr algn="r"/>
              <a:r>
                <a:rPr lang="en-US" sz="2000" dirty="0"/>
                <a:t>Number of Instances: 4177 </a:t>
              </a:r>
              <a:endParaRPr lang="en-US" sz="2000" b="1" dirty="0"/>
            </a:p>
          </p:txBody>
        </p:sp>
        <p:sp>
          <p:nvSpPr>
            <p:cNvPr id="41" name="TextBox 40">
              <a:extLst>
                <a:ext uri="{FF2B5EF4-FFF2-40B4-BE49-F238E27FC236}">
                  <a16:creationId xmlns:a16="http://schemas.microsoft.com/office/drawing/2014/main" id="{F0163476-7C3B-4403-BCBE-6E2197D4AF48}"/>
                </a:ext>
              </a:extLst>
            </p:cNvPr>
            <p:cNvSpPr txBox="1"/>
            <p:nvPr/>
          </p:nvSpPr>
          <p:spPr>
            <a:xfrm>
              <a:off x="977138" y="3253104"/>
              <a:ext cx="10055905" cy="507786"/>
            </a:xfrm>
            <a:prstGeom prst="rect">
              <a:avLst/>
            </a:prstGeom>
            <a:noFill/>
          </p:spPr>
          <p:txBody>
            <a:bodyPr wrap="square" lIns="0" tIns="0" rIns="0" bIns="0" rtlCol="0">
              <a:spAutoFit/>
            </a:bodyPr>
            <a:lstStyle/>
            <a:p>
              <a:r>
                <a:rPr lang="en-US" sz="2000" dirty="0"/>
                <a:t>Attribute information: Given is the attribute name, attribute type, the measurement unit and a brief description. The number of rings is the value to predict: either as a continuous value or as a classification problem.</a:t>
              </a:r>
            </a:p>
          </p:txBody>
        </p:sp>
      </p:grpSp>
      <p:sp>
        <p:nvSpPr>
          <p:cNvPr id="47" name="TextBox 46">
            <a:extLst>
              <a:ext uri="{FF2B5EF4-FFF2-40B4-BE49-F238E27FC236}">
                <a16:creationId xmlns:a16="http://schemas.microsoft.com/office/drawing/2014/main" id="{FA7724A6-876C-472B-817D-58B549EFB981}"/>
              </a:ext>
            </a:extLst>
          </p:cNvPr>
          <p:cNvSpPr txBox="1"/>
          <p:nvPr/>
        </p:nvSpPr>
        <p:spPr>
          <a:xfrm>
            <a:off x="907635" y="5894685"/>
            <a:ext cx="10168890" cy="307777"/>
          </a:xfrm>
          <a:prstGeom prst="rect">
            <a:avLst/>
          </a:prstGeom>
          <a:noFill/>
        </p:spPr>
        <p:txBody>
          <a:bodyPr wrap="square" lIns="0" tIns="0" rIns="0" bIns="0" rtlCol="0">
            <a:spAutoFit/>
          </a:bodyPr>
          <a:lstStyle/>
          <a:p>
            <a:r>
              <a:rPr lang="en-US" sz="2000" dirty="0"/>
              <a:t>Independent Variable we considered: ‘Diameter’ ( As High Correlation and R-Square with the Target) </a:t>
            </a:r>
            <a:endParaRPr lang="en-US" sz="2000" b="1" dirty="0"/>
          </a:p>
        </p:txBody>
      </p:sp>
      <p:sp>
        <p:nvSpPr>
          <p:cNvPr id="48" name="TextBox 47">
            <a:extLst>
              <a:ext uri="{FF2B5EF4-FFF2-40B4-BE49-F238E27FC236}">
                <a16:creationId xmlns:a16="http://schemas.microsoft.com/office/drawing/2014/main" id="{A5CBB394-E947-4489-8F3A-AFE9CA150124}"/>
              </a:ext>
            </a:extLst>
          </p:cNvPr>
          <p:cNvSpPr txBox="1"/>
          <p:nvPr/>
        </p:nvSpPr>
        <p:spPr>
          <a:xfrm>
            <a:off x="7043214" y="6673334"/>
            <a:ext cx="5100331" cy="184666"/>
          </a:xfrm>
          <a:prstGeom prst="rect">
            <a:avLst/>
          </a:prstGeom>
          <a:noFill/>
        </p:spPr>
        <p:txBody>
          <a:bodyPr wrap="square" lIns="0" tIns="0" rIns="0" bIns="0" rtlCol="0">
            <a:spAutoFit/>
          </a:bodyPr>
          <a:lstStyle/>
          <a:p>
            <a:pPr algn="r"/>
            <a:r>
              <a:rPr lang="en-US" sz="1200" dirty="0"/>
              <a:t>http://archive.ics.uci.edu/ml/machine-learning-databases/abalone/abalone.names</a:t>
            </a:r>
            <a:endParaRPr lang="en-US" sz="1200" b="1" dirty="0"/>
          </a:p>
        </p:txBody>
      </p:sp>
    </p:spTree>
    <p:extLst>
      <p:ext uri="{BB962C8B-B14F-4D97-AF65-F5344CB8AC3E}">
        <p14:creationId xmlns:p14="http://schemas.microsoft.com/office/powerpoint/2010/main" val="387514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E0951-345B-4913-9B01-F2DF46BCE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520" y="749208"/>
            <a:ext cx="7718860" cy="5655562"/>
          </a:xfrm>
          <a:prstGeom prst="rect">
            <a:avLst/>
          </a:prstGeom>
        </p:spPr>
      </p:pic>
      <p:sp>
        <p:nvSpPr>
          <p:cNvPr id="3" name="TextBox 2">
            <a:extLst>
              <a:ext uri="{FF2B5EF4-FFF2-40B4-BE49-F238E27FC236}">
                <a16:creationId xmlns:a16="http://schemas.microsoft.com/office/drawing/2014/main" id="{4F1E9DFE-85E8-419B-9633-BB14D2A798A7}"/>
              </a:ext>
            </a:extLst>
          </p:cNvPr>
          <p:cNvSpPr txBox="1"/>
          <p:nvPr/>
        </p:nvSpPr>
        <p:spPr>
          <a:xfrm>
            <a:off x="1480194" y="133655"/>
            <a:ext cx="8765946" cy="615553"/>
          </a:xfrm>
          <a:prstGeom prst="rect">
            <a:avLst/>
          </a:prstGeom>
          <a:noFill/>
        </p:spPr>
        <p:txBody>
          <a:bodyPr wrap="square" lIns="0" tIns="0" rIns="0" bIns="0" rtlCol="0" anchor="ctr">
            <a:spAutoFit/>
          </a:bodyPr>
          <a:lstStyle/>
          <a:p>
            <a:pPr algn="ctr"/>
            <a:r>
              <a:rPr lang="en-US" sz="4000" b="1" dirty="0">
                <a:latin typeface="+mj-lt"/>
              </a:rPr>
              <a:t>Attribute Information:</a:t>
            </a:r>
          </a:p>
        </p:txBody>
      </p:sp>
      <p:sp>
        <p:nvSpPr>
          <p:cNvPr id="4" name="TextBox 3">
            <a:extLst>
              <a:ext uri="{FF2B5EF4-FFF2-40B4-BE49-F238E27FC236}">
                <a16:creationId xmlns:a16="http://schemas.microsoft.com/office/drawing/2014/main" id="{E302E204-8274-48EB-B943-7346F11579A1}"/>
              </a:ext>
            </a:extLst>
          </p:cNvPr>
          <p:cNvSpPr txBox="1"/>
          <p:nvPr/>
        </p:nvSpPr>
        <p:spPr>
          <a:xfrm>
            <a:off x="455001" y="6526689"/>
            <a:ext cx="3358706" cy="276999"/>
          </a:xfrm>
          <a:prstGeom prst="rect">
            <a:avLst/>
          </a:prstGeom>
          <a:noFill/>
        </p:spPr>
        <p:txBody>
          <a:bodyPr wrap="square" lIns="0" tIns="0" rIns="0" bIns="0" rtlCol="0">
            <a:spAutoFit/>
          </a:bodyPr>
          <a:lstStyle/>
          <a:p>
            <a:pPr algn="r"/>
            <a:r>
              <a:rPr lang="en-US" dirty="0"/>
              <a:t>Missing Attribute Values: None</a:t>
            </a:r>
            <a:endParaRPr lang="en-US" sz="2000" b="1" dirty="0"/>
          </a:p>
        </p:txBody>
      </p:sp>
      <p:sp>
        <p:nvSpPr>
          <p:cNvPr id="5" name="TextBox 4">
            <a:extLst>
              <a:ext uri="{FF2B5EF4-FFF2-40B4-BE49-F238E27FC236}">
                <a16:creationId xmlns:a16="http://schemas.microsoft.com/office/drawing/2014/main" id="{1C75BE46-B7C7-41EF-A1E2-4055FE80D299}"/>
              </a:ext>
            </a:extLst>
          </p:cNvPr>
          <p:cNvSpPr txBox="1"/>
          <p:nvPr/>
        </p:nvSpPr>
        <p:spPr>
          <a:xfrm>
            <a:off x="3920284" y="6511299"/>
            <a:ext cx="2457006" cy="307777"/>
          </a:xfrm>
          <a:prstGeom prst="rect">
            <a:avLst/>
          </a:prstGeom>
          <a:noFill/>
        </p:spPr>
        <p:txBody>
          <a:bodyPr wrap="square" lIns="0" tIns="0" rIns="0" bIns="0" rtlCol="0">
            <a:spAutoFit/>
          </a:bodyPr>
          <a:lstStyle/>
          <a:p>
            <a:pPr algn="r"/>
            <a:r>
              <a:rPr lang="en-US" sz="2000" dirty="0"/>
              <a:t>Target Attribute: Rings</a:t>
            </a:r>
            <a:endParaRPr lang="en-US" sz="2000" b="1" dirty="0"/>
          </a:p>
        </p:txBody>
      </p:sp>
      <p:sp>
        <p:nvSpPr>
          <p:cNvPr id="7" name="Rectangle 6">
            <a:extLst>
              <a:ext uri="{FF2B5EF4-FFF2-40B4-BE49-F238E27FC236}">
                <a16:creationId xmlns:a16="http://schemas.microsoft.com/office/drawing/2014/main" id="{BC412A99-EE7B-4BA9-A8A7-85575A75D189}"/>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0235A-7DC5-438D-8183-194CC688B3C8}"/>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B3D2CFC-61C8-425D-BD12-FC91815C8490}"/>
              </a:ext>
            </a:extLst>
          </p:cNvPr>
          <p:cNvSpPr txBox="1"/>
          <p:nvPr/>
        </p:nvSpPr>
        <p:spPr>
          <a:xfrm>
            <a:off x="7043214" y="6673334"/>
            <a:ext cx="5100331" cy="184666"/>
          </a:xfrm>
          <a:prstGeom prst="rect">
            <a:avLst/>
          </a:prstGeom>
          <a:noFill/>
        </p:spPr>
        <p:txBody>
          <a:bodyPr wrap="square" lIns="0" tIns="0" rIns="0" bIns="0" rtlCol="0">
            <a:spAutoFit/>
          </a:bodyPr>
          <a:lstStyle/>
          <a:p>
            <a:pPr algn="r"/>
            <a:r>
              <a:rPr lang="en-US" sz="1200" dirty="0"/>
              <a:t>http://archive.ics.uci.edu/ml/machine-learning-databases/abalone/abalone.names</a:t>
            </a:r>
            <a:endParaRPr lang="en-US" sz="1200" b="1" dirty="0"/>
          </a:p>
        </p:txBody>
      </p:sp>
    </p:spTree>
    <p:extLst>
      <p:ext uri="{BB962C8B-B14F-4D97-AF65-F5344CB8AC3E}">
        <p14:creationId xmlns:p14="http://schemas.microsoft.com/office/powerpoint/2010/main" val="38797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Different Sample size VS RSS (of Degree 7):</a:t>
            </a:r>
            <a:endParaRPr lang="en-US" sz="3600" dirty="0">
              <a:latin typeface="+mj-lt"/>
            </a:endParaRPr>
          </a:p>
        </p:txBody>
      </p:sp>
      <p:pic>
        <p:nvPicPr>
          <p:cNvPr id="12" name="Picture 11">
            <a:extLst>
              <a:ext uri="{FF2B5EF4-FFF2-40B4-BE49-F238E27FC236}">
                <a16:creationId xmlns:a16="http://schemas.microsoft.com/office/drawing/2014/main" id="{3722CDF9-4430-47D2-9A94-ED2F4309D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675" y="846403"/>
            <a:ext cx="6257925" cy="4777042"/>
          </a:xfrm>
          <a:prstGeom prst="rect">
            <a:avLst/>
          </a:prstGeom>
        </p:spPr>
      </p:pic>
      <p:sp>
        <p:nvSpPr>
          <p:cNvPr id="15" name="Rectangle 1">
            <a:extLst>
              <a:ext uri="{FF2B5EF4-FFF2-40B4-BE49-F238E27FC236}">
                <a16:creationId xmlns:a16="http://schemas.microsoft.com/office/drawing/2014/main" id="{71ABE36B-E78A-47E3-994F-4D60BF889E63}"/>
              </a:ext>
            </a:extLst>
          </p:cNvPr>
          <p:cNvSpPr>
            <a:spLocks noChangeArrowheads="1"/>
          </p:cNvSpPr>
          <p:nvPr/>
        </p:nvSpPr>
        <p:spPr bwMode="auto">
          <a:xfrm>
            <a:off x="2196541" y="5738411"/>
            <a:ext cx="9703359" cy="276999"/>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6E1DC"/>
                </a:solidFill>
                <a:effectLst/>
                <a:latin typeface="Lucida Console" panose="020B0609040504020204" pitchFamily="49" charset="0"/>
              </a:rPr>
              <a:t>20       80 	   200   500    800    1400   1900   2500   3000   3600</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9E98B691-48C1-4336-A4E3-673E27BE2930}"/>
              </a:ext>
            </a:extLst>
          </p:cNvPr>
          <p:cNvSpPr>
            <a:spLocks noChangeArrowheads="1"/>
          </p:cNvSpPr>
          <p:nvPr/>
        </p:nvSpPr>
        <p:spPr bwMode="auto">
          <a:xfrm>
            <a:off x="2196540" y="6141753"/>
            <a:ext cx="9703360" cy="215444"/>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E1DC"/>
                </a:solidFill>
                <a:effectLst/>
                <a:latin typeface="Lucida Console" panose="020B0609040504020204" pitchFamily="49" charset="0"/>
              </a:rPr>
              <a:t>39221.547 4272.766 4139.296 4115.158 4133.567 4110.077 4128.800 4127.861 4119.986 4124.982</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1D9594A9-33CD-46B5-AF58-81973E6363E5}"/>
              </a:ext>
            </a:extLst>
          </p:cNvPr>
          <p:cNvSpPr txBox="1"/>
          <p:nvPr/>
        </p:nvSpPr>
        <p:spPr>
          <a:xfrm>
            <a:off x="576809" y="5727518"/>
            <a:ext cx="1774190" cy="310162"/>
          </a:xfrm>
          <a:prstGeom prst="rect">
            <a:avLst/>
          </a:prstGeom>
          <a:noFill/>
        </p:spPr>
        <p:txBody>
          <a:bodyPr wrap="square" lIns="0" tIns="0" rIns="0" bIns="0" rtlCol="0">
            <a:spAutoFit/>
          </a:bodyPr>
          <a:lstStyle/>
          <a:p>
            <a:pPr algn="ctr"/>
            <a:r>
              <a:rPr lang="en-US" sz="2000" b="1" dirty="0"/>
              <a:t>SAMPLE SIZE</a:t>
            </a:r>
          </a:p>
        </p:txBody>
      </p:sp>
      <p:sp>
        <p:nvSpPr>
          <p:cNvPr id="24" name="TextBox 23">
            <a:extLst>
              <a:ext uri="{FF2B5EF4-FFF2-40B4-BE49-F238E27FC236}">
                <a16:creationId xmlns:a16="http://schemas.microsoft.com/office/drawing/2014/main" id="{EA7B4221-D03B-40F8-A74C-8A9976C230DE}"/>
              </a:ext>
            </a:extLst>
          </p:cNvPr>
          <p:cNvSpPr txBox="1"/>
          <p:nvPr/>
        </p:nvSpPr>
        <p:spPr>
          <a:xfrm>
            <a:off x="1351915" y="6080428"/>
            <a:ext cx="884784" cy="307777"/>
          </a:xfrm>
          <a:prstGeom prst="rect">
            <a:avLst/>
          </a:prstGeom>
          <a:noFill/>
        </p:spPr>
        <p:txBody>
          <a:bodyPr wrap="square" lIns="0" tIns="0" rIns="0" bIns="0" rtlCol="0">
            <a:spAutoFit/>
          </a:bodyPr>
          <a:lstStyle/>
          <a:p>
            <a:pPr algn="ctr"/>
            <a:r>
              <a:rPr lang="en-US" sz="2000" b="1" dirty="0"/>
              <a:t>RSS</a:t>
            </a:r>
          </a:p>
        </p:txBody>
      </p:sp>
      <p:sp>
        <p:nvSpPr>
          <p:cNvPr id="25" name="TextBox 24">
            <a:extLst>
              <a:ext uri="{FF2B5EF4-FFF2-40B4-BE49-F238E27FC236}">
                <a16:creationId xmlns:a16="http://schemas.microsoft.com/office/drawing/2014/main" id="{1A106C91-5DD6-4368-897B-C4C64BBE1107}"/>
              </a:ext>
            </a:extLst>
          </p:cNvPr>
          <p:cNvSpPr txBox="1"/>
          <p:nvPr/>
        </p:nvSpPr>
        <p:spPr>
          <a:xfrm>
            <a:off x="8791029" y="3156927"/>
            <a:ext cx="3400971" cy="307777"/>
          </a:xfrm>
          <a:prstGeom prst="rect">
            <a:avLst/>
          </a:prstGeom>
          <a:noFill/>
        </p:spPr>
        <p:txBody>
          <a:bodyPr wrap="square" lIns="0" tIns="0" rIns="0" bIns="0" rtlCol="0">
            <a:spAutoFit/>
          </a:bodyPr>
          <a:lstStyle/>
          <a:p>
            <a:pPr algn="ctr"/>
            <a:r>
              <a:rPr lang="en-US" sz="2000" dirty="0"/>
              <a:t>Independent Variable: Diameter</a:t>
            </a:r>
          </a:p>
        </p:txBody>
      </p:sp>
      <p:sp>
        <p:nvSpPr>
          <p:cNvPr id="26" name="TextBox 25">
            <a:extLst>
              <a:ext uri="{FF2B5EF4-FFF2-40B4-BE49-F238E27FC236}">
                <a16:creationId xmlns:a16="http://schemas.microsoft.com/office/drawing/2014/main" id="{DD4D2892-A8AF-48F3-AD83-71A711429EF8}"/>
              </a:ext>
            </a:extLst>
          </p:cNvPr>
          <p:cNvSpPr txBox="1"/>
          <p:nvPr/>
        </p:nvSpPr>
        <p:spPr>
          <a:xfrm>
            <a:off x="8791029" y="2371772"/>
            <a:ext cx="2692406" cy="307777"/>
          </a:xfrm>
          <a:prstGeom prst="rect">
            <a:avLst/>
          </a:prstGeom>
          <a:noFill/>
        </p:spPr>
        <p:txBody>
          <a:bodyPr wrap="square" lIns="0" tIns="0" rIns="0" bIns="0" rtlCol="0">
            <a:spAutoFit/>
          </a:bodyPr>
          <a:lstStyle/>
          <a:p>
            <a:pPr algn="r"/>
            <a:r>
              <a:rPr lang="en-US" sz="2000" dirty="0"/>
              <a:t>Dependent Variable: Rings</a:t>
            </a:r>
            <a:endParaRPr lang="en-US" sz="2000" b="1" dirty="0"/>
          </a:p>
        </p:txBody>
      </p:sp>
      <p:sp>
        <p:nvSpPr>
          <p:cNvPr id="27" name="TextBox 26">
            <a:extLst>
              <a:ext uri="{FF2B5EF4-FFF2-40B4-BE49-F238E27FC236}">
                <a16:creationId xmlns:a16="http://schemas.microsoft.com/office/drawing/2014/main" id="{6F17F4CB-32A0-49B2-9173-D1213582266D}"/>
              </a:ext>
            </a:extLst>
          </p:cNvPr>
          <p:cNvSpPr txBox="1"/>
          <p:nvPr/>
        </p:nvSpPr>
        <p:spPr>
          <a:xfrm>
            <a:off x="6546851" y="6652576"/>
            <a:ext cx="5645149" cy="215444"/>
          </a:xfrm>
          <a:prstGeom prst="rect">
            <a:avLst/>
          </a:prstGeom>
          <a:noFill/>
        </p:spPr>
        <p:txBody>
          <a:bodyPr wrap="square" lIns="0" tIns="0" rIns="0" bIns="0" rtlCol="0">
            <a:spAutoFit/>
          </a:bodyPr>
          <a:lstStyle/>
          <a:p>
            <a:pPr algn="r"/>
            <a:r>
              <a:rPr lang="en-US" sz="1400" dirty="0"/>
              <a:t>https://github.com/Saheer7/polynomial-regression/blob/master/polynomial.R</a:t>
            </a:r>
            <a:endParaRPr lang="en-US" sz="1400" b="1" dirty="0"/>
          </a:p>
        </p:txBody>
      </p:sp>
    </p:spTree>
    <p:extLst>
      <p:ext uri="{BB962C8B-B14F-4D97-AF65-F5344CB8AC3E}">
        <p14:creationId xmlns:p14="http://schemas.microsoft.com/office/powerpoint/2010/main" val="200714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09425-817C-4D7E-BB05-A21F229A90F5}"/>
              </a:ext>
            </a:extLst>
          </p:cNvPr>
          <p:cNvSpPr txBox="1"/>
          <p:nvPr/>
        </p:nvSpPr>
        <p:spPr>
          <a:xfrm>
            <a:off x="1463904" y="234952"/>
            <a:ext cx="9264193" cy="492443"/>
          </a:xfrm>
          <a:prstGeom prst="rect">
            <a:avLst/>
          </a:prstGeom>
          <a:noFill/>
        </p:spPr>
        <p:txBody>
          <a:bodyPr wrap="square" lIns="0" tIns="0" rIns="0" bIns="0" rtlCol="0" anchor="ctr">
            <a:spAutoFit/>
          </a:bodyPr>
          <a:lstStyle/>
          <a:p>
            <a:pPr algn="ctr"/>
            <a:r>
              <a:rPr lang="en-US" sz="3200" b="1" dirty="0">
                <a:latin typeface="+mj-lt"/>
              </a:rPr>
              <a:t>Comparing Regression lines(Degree 1-9)</a:t>
            </a:r>
            <a:endParaRPr lang="en-US" sz="3600" dirty="0">
              <a:latin typeface="+mj-lt"/>
            </a:endParaRPr>
          </a:p>
        </p:txBody>
      </p:sp>
      <p:sp>
        <p:nvSpPr>
          <p:cNvPr id="3" name="TextBox 2">
            <a:extLst>
              <a:ext uri="{FF2B5EF4-FFF2-40B4-BE49-F238E27FC236}">
                <a16:creationId xmlns:a16="http://schemas.microsoft.com/office/drawing/2014/main" id="{786B40EC-0524-4766-8212-CDAF0CB29098}"/>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1,2,3,4,5,6,7,8,9,10  	Sample Size: 78</a:t>
            </a:r>
          </a:p>
        </p:txBody>
      </p:sp>
      <p:pic>
        <p:nvPicPr>
          <p:cNvPr id="5" name="Picture 4">
            <a:extLst>
              <a:ext uri="{FF2B5EF4-FFF2-40B4-BE49-F238E27FC236}">
                <a16:creationId xmlns:a16="http://schemas.microsoft.com/office/drawing/2014/main" id="{92BD376D-02BC-4015-ABDA-BC2E20433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920"/>
            <a:ext cx="12191999" cy="5664080"/>
          </a:xfrm>
          <a:prstGeom prst="rect">
            <a:avLst/>
          </a:prstGeom>
        </p:spPr>
      </p:pic>
      <p:sp>
        <p:nvSpPr>
          <p:cNvPr id="8" name="TextBox 7">
            <a:extLst>
              <a:ext uri="{FF2B5EF4-FFF2-40B4-BE49-F238E27FC236}">
                <a16:creationId xmlns:a16="http://schemas.microsoft.com/office/drawing/2014/main" id="{BBF9A981-CC4C-41B0-9EBA-A4284CF1D384}"/>
              </a:ext>
            </a:extLst>
          </p:cNvPr>
          <p:cNvSpPr txBox="1"/>
          <p:nvPr/>
        </p:nvSpPr>
        <p:spPr>
          <a:xfrm>
            <a:off x="7391400" y="6666982"/>
            <a:ext cx="4800600" cy="184666"/>
          </a:xfrm>
          <a:prstGeom prst="rect">
            <a:avLst/>
          </a:prstGeom>
          <a:noFill/>
        </p:spPr>
        <p:txBody>
          <a:bodyPr wrap="square" lIns="0" tIns="0" rIns="0" bIns="0" rtlCol="0">
            <a:spAutoFit/>
          </a:bodyPr>
          <a:lstStyle/>
          <a:p>
            <a:pPr algn="r"/>
            <a:r>
              <a:rPr lang="en-US" sz="1200" dirty="0"/>
              <a:t>https://github.com/Saheer7/polynomial-regression/blob/master/poly2.R</a:t>
            </a:r>
            <a:endParaRPr lang="en-US" sz="1200" b="1" dirty="0"/>
          </a:p>
        </p:txBody>
      </p:sp>
      <p:sp>
        <p:nvSpPr>
          <p:cNvPr id="9" name="Rectangle 8">
            <a:extLst>
              <a:ext uri="{FF2B5EF4-FFF2-40B4-BE49-F238E27FC236}">
                <a16:creationId xmlns:a16="http://schemas.microsoft.com/office/drawing/2014/main" id="{7622698C-9BB5-4E6F-BE99-CE6410A45CB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561593-42FF-4695-9486-87C7B1D6B732}"/>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733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pic>
        <p:nvPicPr>
          <p:cNvPr id="4" name="Picture 3">
            <a:extLst>
              <a:ext uri="{FF2B5EF4-FFF2-40B4-BE49-F238E27FC236}">
                <a16:creationId xmlns:a16="http://schemas.microsoft.com/office/drawing/2014/main" id="{29817677-F01E-41F9-B47D-8DD8C1799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1" y="1193919"/>
            <a:ext cx="8538210" cy="4386053"/>
          </a:xfrm>
          <a:prstGeom prst="rect">
            <a:avLst/>
          </a:prstGeom>
        </p:spPr>
      </p:pic>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70</a:t>
            </a:r>
            <a:r>
              <a:rPr lang="en-US" sz="2000" dirty="0"/>
              <a:t>  	  	Seed: </a:t>
            </a:r>
            <a:r>
              <a:rPr lang="en-US" sz="2000" u="sng" dirty="0"/>
              <a:t>0</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2" name="Rectangle 1">
            <a:extLst>
              <a:ext uri="{FF2B5EF4-FFF2-40B4-BE49-F238E27FC236}">
                <a16:creationId xmlns:a16="http://schemas.microsoft.com/office/drawing/2014/main" id="{E2844A45-51F5-4072-9178-24486BAD5955}"/>
              </a:ext>
            </a:extLst>
          </p:cNvPr>
          <p:cNvSpPr>
            <a:spLocks noChangeArrowheads="1"/>
          </p:cNvSpPr>
          <p:nvPr/>
        </p:nvSpPr>
        <p:spPr bwMode="auto">
          <a:xfrm>
            <a:off x="1965961" y="6220985"/>
            <a:ext cx="8538210"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2.736871 2.725765 3.106083 51.752646 51.820416 51.820416</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n1: RMSE	</a:t>
            </a:r>
          </a:p>
          <a:p>
            <a:pPr algn="ctr"/>
            <a:endParaRPr lang="en-US" sz="2000" dirty="0"/>
          </a:p>
          <a:p>
            <a:pPr algn="ctr"/>
            <a:r>
              <a:rPr lang="en-US" sz="2000" dirty="0"/>
              <a:t>		</a:t>
            </a:r>
          </a:p>
        </p:txBody>
      </p:sp>
      <p:sp>
        <p:nvSpPr>
          <p:cNvPr id="16" name="TextBox 15">
            <a:extLst>
              <a:ext uri="{FF2B5EF4-FFF2-40B4-BE49-F238E27FC236}">
                <a16:creationId xmlns:a16="http://schemas.microsoft.com/office/drawing/2014/main" id="{5CF28A03-3675-44F7-A334-791519FB8E6B}"/>
              </a:ext>
            </a:extLst>
          </p:cNvPr>
          <p:cNvSpPr txBox="1"/>
          <p:nvPr/>
        </p:nvSpPr>
        <p:spPr>
          <a:xfrm>
            <a:off x="7391400" y="6666982"/>
            <a:ext cx="4800600" cy="184666"/>
          </a:xfrm>
          <a:prstGeom prst="rect">
            <a:avLst/>
          </a:prstGeom>
          <a:noFill/>
        </p:spPr>
        <p:txBody>
          <a:bodyPr wrap="square" lIns="0" tIns="0" rIns="0" bIns="0" rtlCol="0">
            <a:spAutoFit/>
          </a:bodyPr>
          <a:lstStyle/>
          <a:p>
            <a:pPr algn="r"/>
            <a:r>
              <a:rPr lang="en-US" sz="1200" dirty="0"/>
              <a:t>https://github.com/Saheer7/polynomial-regression/blob/master/poly3.R</a:t>
            </a:r>
            <a:endParaRPr lang="en-US" sz="1200" b="1" dirty="0"/>
          </a:p>
        </p:txBody>
      </p:sp>
      <p:sp>
        <p:nvSpPr>
          <p:cNvPr id="11" name="Rectangle 10">
            <a:extLst>
              <a:ext uri="{FF2B5EF4-FFF2-40B4-BE49-F238E27FC236}">
                <a16:creationId xmlns:a16="http://schemas.microsoft.com/office/drawing/2014/main" id="{C6D875BA-5C8B-4D52-8694-AEA045BFF2DC}"/>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DCF8A18-6EA1-46B8-B673-7AF1D0FCB53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83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70</a:t>
            </a:r>
            <a:r>
              <a:rPr lang="en-US" sz="2000" dirty="0"/>
              <a:t>  		Seed: </a:t>
            </a:r>
            <a:r>
              <a:rPr lang="en-US" sz="2000" u="sng" dirty="0"/>
              <a:t>78</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n2: RMSE	</a:t>
            </a:r>
          </a:p>
          <a:p>
            <a:pPr algn="ctr"/>
            <a:endParaRPr lang="en-US" sz="2000" dirty="0"/>
          </a:p>
          <a:p>
            <a:pPr algn="ctr"/>
            <a:r>
              <a:rPr lang="en-US" sz="2000" dirty="0"/>
              <a:t>		</a:t>
            </a:r>
          </a:p>
        </p:txBody>
      </p:sp>
      <p:pic>
        <p:nvPicPr>
          <p:cNvPr id="6" name="Picture 5">
            <a:extLst>
              <a:ext uri="{FF2B5EF4-FFF2-40B4-BE49-F238E27FC236}">
                <a16:creationId xmlns:a16="http://schemas.microsoft.com/office/drawing/2014/main" id="{D5C0A6AC-3FD5-4F93-AB0B-56C14B18C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1" y="1193920"/>
            <a:ext cx="8762135" cy="4529298"/>
          </a:xfrm>
          <a:prstGeom prst="rect">
            <a:avLst/>
          </a:prstGeom>
        </p:spPr>
      </p:pic>
      <p:sp>
        <p:nvSpPr>
          <p:cNvPr id="7" name="Rectangle 1">
            <a:extLst>
              <a:ext uri="{FF2B5EF4-FFF2-40B4-BE49-F238E27FC236}">
                <a16:creationId xmlns:a16="http://schemas.microsoft.com/office/drawing/2014/main" id="{1A232080-3C92-4676-ADE8-287B69D83EC7}"/>
              </a:ext>
            </a:extLst>
          </p:cNvPr>
          <p:cNvSpPr>
            <a:spLocks noChangeArrowheads="1"/>
          </p:cNvSpPr>
          <p:nvPr/>
        </p:nvSpPr>
        <p:spPr bwMode="auto">
          <a:xfrm>
            <a:off x="1965961" y="6188530"/>
            <a:ext cx="8925520"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2.655057 2.665155 4.136517 18.422511 145.219596 145.219608</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D212B6BE-23B1-4C9B-AA93-09B69BB8F6DA}"/>
              </a:ext>
              <a:ext uri="{C183D7F6-B498-43B3-948B-1728B52AA6E4}">
                <adec:decorative xmlns:adec="http://schemas.microsoft.com/office/drawing/2017/decorative" val="1"/>
              </a:ext>
            </a:extLst>
          </p:cNvPr>
          <p:cNvSpPr/>
          <p:nvPr/>
        </p:nvSpPr>
        <p:spPr>
          <a:xfrm>
            <a:off x="11607800" y="1143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867C154-1904-4599-9B18-50FAEFDD7C3C}"/>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057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70</a:t>
            </a:r>
            <a:r>
              <a:rPr lang="en-US" sz="2000" dirty="0"/>
              <a:t>  		Seed: </a:t>
            </a:r>
            <a:r>
              <a:rPr lang="en-US" sz="2000" u="sng" dirty="0"/>
              <a:t>378</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n3: RMSE	</a:t>
            </a:r>
          </a:p>
          <a:p>
            <a:pPr algn="ctr"/>
            <a:endParaRPr lang="en-US" sz="2000" dirty="0"/>
          </a:p>
          <a:p>
            <a:pPr algn="ctr"/>
            <a:r>
              <a:rPr lang="en-US" sz="2000" dirty="0"/>
              <a:t>		</a:t>
            </a:r>
          </a:p>
        </p:txBody>
      </p:sp>
      <p:pic>
        <p:nvPicPr>
          <p:cNvPr id="6" name="Picture 5">
            <a:extLst>
              <a:ext uri="{FF2B5EF4-FFF2-40B4-BE49-F238E27FC236}">
                <a16:creationId xmlns:a16="http://schemas.microsoft.com/office/drawing/2014/main" id="{CB6EB29B-D96E-4F80-A76A-B9663BC0E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1" y="1230416"/>
            <a:ext cx="8538209" cy="4501507"/>
          </a:xfrm>
          <a:prstGeom prst="rect">
            <a:avLst/>
          </a:prstGeom>
        </p:spPr>
      </p:pic>
      <p:sp>
        <p:nvSpPr>
          <p:cNvPr id="7" name="Rectangle 1">
            <a:extLst>
              <a:ext uri="{FF2B5EF4-FFF2-40B4-BE49-F238E27FC236}">
                <a16:creationId xmlns:a16="http://schemas.microsoft.com/office/drawing/2014/main" id="{98D01E43-D939-4331-A8D2-CC12F51A177E}"/>
              </a:ext>
            </a:extLst>
          </p:cNvPr>
          <p:cNvSpPr>
            <a:spLocks noChangeArrowheads="1"/>
          </p:cNvSpPr>
          <p:nvPr/>
        </p:nvSpPr>
        <p:spPr bwMode="auto">
          <a:xfrm>
            <a:off x="2389990" y="6170055"/>
            <a:ext cx="8114180"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2.674783 2.676372 2.903662 3.003955 3.523457 9.237849</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83C6380E-1732-4A46-A5AF-131EA2CAD39F}"/>
              </a:ext>
              <a:ext uri="{C183D7F6-B498-43B3-948B-1728B52AA6E4}">
                <adec:decorative xmlns:adec="http://schemas.microsoft.com/office/drawing/2017/decorative" val="1"/>
              </a:ext>
            </a:extLst>
          </p:cNvPr>
          <p:cNvSpPr/>
          <p:nvPr/>
        </p:nvSpPr>
        <p:spPr>
          <a:xfrm>
            <a:off x="11607800" y="1143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A40AA19-EEDB-4A41-9F43-1874845232C4}"/>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698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0D654-25B8-4824-B628-A241DBE5B47A}"/>
              </a:ext>
            </a:extLst>
          </p:cNvPr>
          <p:cNvSpPr txBox="1"/>
          <p:nvPr/>
        </p:nvSpPr>
        <p:spPr>
          <a:xfrm>
            <a:off x="1463905" y="204175"/>
            <a:ext cx="9040266" cy="553998"/>
          </a:xfrm>
          <a:prstGeom prst="rect">
            <a:avLst/>
          </a:prstGeom>
          <a:noFill/>
        </p:spPr>
        <p:txBody>
          <a:bodyPr wrap="square" lIns="0" tIns="0" rIns="0" bIns="0" rtlCol="0" anchor="ctr">
            <a:spAutoFit/>
          </a:bodyPr>
          <a:lstStyle/>
          <a:p>
            <a:pPr algn="ctr"/>
            <a:r>
              <a:rPr lang="en-US" sz="3600" b="1" dirty="0">
                <a:latin typeface="+mj-lt"/>
              </a:rPr>
              <a:t>RMSE VS MODEL COMPLEXITY (Random)</a:t>
            </a:r>
          </a:p>
        </p:txBody>
      </p:sp>
      <p:sp>
        <p:nvSpPr>
          <p:cNvPr id="5" name="TextBox 4">
            <a:extLst>
              <a:ext uri="{FF2B5EF4-FFF2-40B4-BE49-F238E27FC236}">
                <a16:creationId xmlns:a16="http://schemas.microsoft.com/office/drawing/2014/main" id="{108D47BD-AAF1-41C7-BAF8-AC7C1FB63869}"/>
              </a:ext>
            </a:extLst>
          </p:cNvPr>
          <p:cNvSpPr txBox="1"/>
          <p:nvPr/>
        </p:nvSpPr>
        <p:spPr>
          <a:xfrm>
            <a:off x="1463904" y="886143"/>
            <a:ext cx="9264192" cy="307777"/>
          </a:xfrm>
          <a:prstGeom prst="rect">
            <a:avLst/>
          </a:prstGeom>
          <a:noFill/>
        </p:spPr>
        <p:txBody>
          <a:bodyPr wrap="square" lIns="0" tIns="0" rIns="0" bIns="0" rtlCol="0">
            <a:spAutoFit/>
          </a:bodyPr>
          <a:lstStyle/>
          <a:p>
            <a:pPr algn="ctr"/>
            <a:r>
              <a:rPr lang="en-US" sz="2000" dirty="0"/>
              <a:t>Degree: 1,2,7,8,9,10  	Sample Size: </a:t>
            </a:r>
            <a:r>
              <a:rPr lang="en-US" sz="2000" u="sng" dirty="0"/>
              <a:t>70</a:t>
            </a:r>
            <a:r>
              <a:rPr lang="en-US" sz="2000" dirty="0"/>
              <a:t>  		Seed: </a:t>
            </a:r>
            <a:r>
              <a:rPr lang="en-US" sz="2000" u="sng" dirty="0"/>
              <a:t>1687</a:t>
            </a:r>
            <a:r>
              <a:rPr lang="en-US" sz="2000" dirty="0"/>
              <a:t>	</a:t>
            </a:r>
          </a:p>
        </p:txBody>
      </p:sp>
      <p:sp>
        <p:nvSpPr>
          <p:cNvPr id="9" name="TextBox 8">
            <a:extLst>
              <a:ext uri="{FF2B5EF4-FFF2-40B4-BE49-F238E27FC236}">
                <a16:creationId xmlns:a16="http://schemas.microsoft.com/office/drawing/2014/main" id="{82E2620A-CC0E-4BE0-8749-12D5AB3735B2}"/>
              </a:ext>
            </a:extLst>
          </p:cNvPr>
          <p:cNvSpPr txBox="1"/>
          <p:nvPr/>
        </p:nvSpPr>
        <p:spPr>
          <a:xfrm>
            <a:off x="1351942" y="5734308"/>
            <a:ext cx="9264192" cy="307777"/>
          </a:xfrm>
          <a:prstGeom prst="rect">
            <a:avLst/>
          </a:prstGeom>
          <a:noFill/>
        </p:spPr>
        <p:txBody>
          <a:bodyPr wrap="square" lIns="0" tIns="0" rIns="0" bIns="0" rtlCol="0">
            <a:spAutoFit/>
          </a:bodyPr>
          <a:lstStyle/>
          <a:p>
            <a:r>
              <a:rPr lang="en-US" sz="2000" dirty="0"/>
              <a:t> 	    1	           2  		      7                      8                        9                      10</a:t>
            </a:r>
          </a:p>
        </p:txBody>
      </p:sp>
      <p:sp>
        <p:nvSpPr>
          <p:cNvPr id="13" name="TextBox 12">
            <a:extLst>
              <a:ext uri="{FF2B5EF4-FFF2-40B4-BE49-F238E27FC236}">
                <a16:creationId xmlns:a16="http://schemas.microsoft.com/office/drawing/2014/main" id="{9AE465FE-1932-471A-AE07-5DDC06B292FA}"/>
              </a:ext>
            </a:extLst>
          </p:cNvPr>
          <p:cNvSpPr txBox="1"/>
          <p:nvPr/>
        </p:nvSpPr>
        <p:spPr>
          <a:xfrm>
            <a:off x="640080" y="6198805"/>
            <a:ext cx="1325881" cy="310162"/>
          </a:xfrm>
          <a:prstGeom prst="rect">
            <a:avLst/>
          </a:prstGeom>
          <a:noFill/>
        </p:spPr>
        <p:txBody>
          <a:bodyPr wrap="square" lIns="0" tIns="0" rIns="0" bIns="0" rtlCol="0">
            <a:spAutoFit/>
          </a:bodyPr>
          <a:lstStyle/>
          <a:p>
            <a:pPr algn="ctr"/>
            <a:r>
              <a:rPr lang="en-US" sz="2000" b="1" dirty="0"/>
              <a:t>RMSE</a:t>
            </a:r>
          </a:p>
        </p:txBody>
      </p:sp>
      <p:sp>
        <p:nvSpPr>
          <p:cNvPr id="14" name="TextBox 13">
            <a:extLst>
              <a:ext uri="{FF2B5EF4-FFF2-40B4-BE49-F238E27FC236}">
                <a16:creationId xmlns:a16="http://schemas.microsoft.com/office/drawing/2014/main" id="{453884AA-0AD0-401E-8A0E-5E7E2D83BDC2}"/>
              </a:ext>
            </a:extLst>
          </p:cNvPr>
          <p:cNvSpPr txBox="1"/>
          <p:nvPr/>
        </p:nvSpPr>
        <p:spPr>
          <a:xfrm>
            <a:off x="464847" y="5734308"/>
            <a:ext cx="1774190" cy="310162"/>
          </a:xfrm>
          <a:prstGeom prst="rect">
            <a:avLst/>
          </a:prstGeom>
          <a:noFill/>
        </p:spPr>
        <p:txBody>
          <a:bodyPr wrap="square" lIns="0" tIns="0" rIns="0" bIns="0" rtlCol="0">
            <a:spAutoFit/>
          </a:bodyPr>
          <a:lstStyle/>
          <a:p>
            <a:pPr algn="ctr"/>
            <a:r>
              <a:rPr lang="en-US" sz="2000" b="1" dirty="0"/>
              <a:t>DEGREE</a:t>
            </a:r>
          </a:p>
        </p:txBody>
      </p:sp>
      <p:sp>
        <p:nvSpPr>
          <p:cNvPr id="15" name="TextBox 14">
            <a:extLst>
              <a:ext uri="{FF2B5EF4-FFF2-40B4-BE49-F238E27FC236}">
                <a16:creationId xmlns:a16="http://schemas.microsoft.com/office/drawing/2014/main" id="{93893F2F-DD27-40CB-BDCF-7B493AF05682}"/>
              </a:ext>
            </a:extLst>
          </p:cNvPr>
          <p:cNvSpPr txBox="1"/>
          <p:nvPr/>
        </p:nvSpPr>
        <p:spPr>
          <a:xfrm>
            <a:off x="204778" y="1985724"/>
            <a:ext cx="1147164" cy="3077766"/>
          </a:xfrm>
          <a:prstGeom prst="rect">
            <a:avLst/>
          </a:prstGeom>
          <a:noFill/>
        </p:spPr>
        <p:txBody>
          <a:bodyPr wrap="square" lIns="0" tIns="0" rIns="0" bIns="0" rtlCol="0">
            <a:spAutoFit/>
          </a:bodyPr>
          <a:lstStyle/>
          <a:p>
            <a:pPr algn="ctr"/>
            <a:r>
              <a:rPr lang="en-US" sz="2000" u="sng" dirty="0"/>
              <a:t>On X-Axis</a:t>
            </a:r>
          </a:p>
          <a:p>
            <a:pPr algn="ctr"/>
            <a:r>
              <a:rPr lang="en-US" sz="2000" dirty="0"/>
              <a:t>O: Degree</a:t>
            </a:r>
            <a:endParaRPr lang="en-US" sz="2000" u="sng" dirty="0"/>
          </a:p>
          <a:p>
            <a:pPr algn="ctr"/>
            <a:endParaRPr lang="en-US" sz="2000" u="sng" dirty="0"/>
          </a:p>
          <a:p>
            <a:pPr algn="ctr"/>
            <a:endParaRPr lang="en-US" sz="2000" u="sng" dirty="0"/>
          </a:p>
          <a:p>
            <a:pPr algn="ctr"/>
            <a:r>
              <a:rPr lang="en-US" sz="2000" u="sng" dirty="0"/>
              <a:t>On Y-Axis</a:t>
            </a:r>
          </a:p>
          <a:p>
            <a:pPr algn="ctr"/>
            <a:r>
              <a:rPr lang="en-US" sz="2000" dirty="0"/>
              <a:t>n4: RMSE	</a:t>
            </a:r>
          </a:p>
          <a:p>
            <a:pPr algn="ctr"/>
            <a:endParaRPr lang="en-US" sz="2000" dirty="0"/>
          </a:p>
          <a:p>
            <a:pPr algn="ctr"/>
            <a:r>
              <a:rPr lang="en-US" sz="2000" dirty="0"/>
              <a:t>		</a:t>
            </a:r>
          </a:p>
        </p:txBody>
      </p:sp>
      <p:pic>
        <p:nvPicPr>
          <p:cNvPr id="6" name="Picture 5">
            <a:extLst>
              <a:ext uri="{FF2B5EF4-FFF2-40B4-BE49-F238E27FC236}">
                <a16:creationId xmlns:a16="http://schemas.microsoft.com/office/drawing/2014/main" id="{F9924EC7-A0F6-4919-A96F-47D33B0B5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1" y="1193920"/>
            <a:ext cx="8538210" cy="4538003"/>
          </a:xfrm>
          <a:prstGeom prst="rect">
            <a:avLst/>
          </a:prstGeom>
        </p:spPr>
      </p:pic>
      <p:sp>
        <p:nvSpPr>
          <p:cNvPr id="7" name="Rectangle 1">
            <a:extLst>
              <a:ext uri="{FF2B5EF4-FFF2-40B4-BE49-F238E27FC236}">
                <a16:creationId xmlns:a16="http://schemas.microsoft.com/office/drawing/2014/main" id="{1A06FA4F-C2E6-4E1C-943C-E63198AA5565}"/>
              </a:ext>
            </a:extLst>
          </p:cNvPr>
          <p:cNvSpPr>
            <a:spLocks noChangeArrowheads="1"/>
          </p:cNvSpPr>
          <p:nvPr/>
        </p:nvSpPr>
        <p:spPr bwMode="auto">
          <a:xfrm>
            <a:off x="2040316" y="6170055"/>
            <a:ext cx="8463855" cy="307777"/>
          </a:xfrm>
          <a:prstGeom prst="rect">
            <a:avLst/>
          </a:prstGeom>
          <a:solidFill>
            <a:srgbClr val="1C1C1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6E1DC"/>
                </a:solidFill>
                <a:effectLst/>
                <a:latin typeface="Lucida Console" panose="020B0609040504020204" pitchFamily="49" charset="0"/>
              </a:rPr>
              <a:t>2.722037 2.713431 4.353540 9.580999 21.839079 94.975353</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D752180E-2F19-4B49-87AB-2944540BEE1C}"/>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4E81E9E-8819-4EDF-A127-C5223734C83B}"/>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3302262"/>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739</Words>
  <Application>Microsoft Office PowerPoint</Application>
  <PresentationFormat>Widescreen</PresentationFormat>
  <Paragraphs>180</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Century Gothic</vt:lpstr>
      <vt:lpstr>Lucida Console</vt:lpstr>
      <vt:lpstr>Wingdings</vt:lpstr>
      <vt:lpstr>Office Theme</vt:lpstr>
      <vt:lpstr>Balanced scorecard slide 1</vt:lpstr>
      <vt:lpstr>Balanced scorecard slide 2</vt:lpstr>
      <vt:lpstr>PowerPoint Presentation</vt:lpstr>
      <vt:lpstr>Balanced scorecard slide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Balanced scorecard slide 4</vt:lpstr>
      <vt:lpstr>Balanced scorecard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2018-12-03T14:39:17Z</dcterms:created>
  <dcterms:modified xsi:type="dcterms:W3CDTF">2018-12-04T14:03:31Z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